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8" r:id="rId3"/>
    <p:sldId id="260" r:id="rId4"/>
    <p:sldId id="261" r:id="rId5"/>
    <p:sldId id="262" r:id="rId6"/>
    <p:sldId id="267" r:id="rId7"/>
    <p:sldId id="263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6714A-E901-47A5-AD3F-2B3D732E8627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D9FF9-DAB1-47FC-9206-3803DBBC2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51520" y="956629"/>
            <a:ext cx="864096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mpir Deco" pitchFamily="2" charset="0"/>
                <a:ea typeface="Calibri" pitchFamily="34" charset="0"/>
                <a:cs typeface="Aharoni" pitchFamily="2" charset="-79"/>
              </a:rPr>
              <a:t>Воспитание у старших дошкольников любви и уважения к своей  малой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mpir Deco" pitchFamily="2" charset="0"/>
                <a:ea typeface="Calibri" pitchFamily="34" charset="0"/>
                <a:cs typeface="Aharoni" pitchFamily="2" charset="-79"/>
              </a:rPr>
              <a:t>Родине -</a:t>
            </a:r>
            <a:r>
              <a:rPr lang="ru-RU" sz="3600" b="1" dirty="0" smtClean="0">
                <a:solidFill>
                  <a:srgbClr val="002060"/>
                </a:solidFill>
                <a:latin typeface="Ampir Deco" pitchFamily="2" charset="0"/>
                <a:ea typeface="Calibri" pitchFamily="34" charset="0"/>
                <a:cs typeface="Aharoni" pitchFamily="2" charset="-79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mpir Deco" pitchFamily="2" charset="0"/>
                <a:ea typeface="Calibri" pitchFamily="34" charset="0"/>
                <a:cs typeface="Aharoni" pitchFamily="2" charset="-79"/>
              </a:rPr>
              <a:t>городу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mpir Deco" pitchFamily="2" charset="0"/>
                <a:ea typeface="Calibri" pitchFamily="34" charset="0"/>
                <a:cs typeface="Aharoni" pitchFamily="2" charset="-79"/>
              </a:rPr>
              <a:t>Зеленогорску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mpir Deco" pitchFamily="2" charset="0"/>
                <a:ea typeface="Calibri" pitchFamily="34" charset="0"/>
                <a:cs typeface="Aharoni" pitchFamily="2" charset="-79"/>
              </a:rPr>
              <a:t>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mpir Deco" pitchFamily="2" charset="0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2040" y="422108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Подготовила: Баженова Н.П. </a:t>
            </a:r>
          </a:p>
          <a:p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                       МБДОУ </a:t>
            </a:r>
            <a:r>
              <a:rPr lang="ru-RU" b="1" dirty="0" err="1" smtClean="0">
                <a:solidFill>
                  <a:srgbClr val="002060"/>
                </a:solidFill>
              </a:rPr>
              <a:t>д</a:t>
            </a:r>
            <a:r>
              <a:rPr lang="ru-RU" b="1" dirty="0" smtClean="0">
                <a:solidFill>
                  <a:srgbClr val="002060"/>
                </a:solidFill>
              </a:rPr>
              <a:t>/с № 31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3534312"/>
            <a:ext cx="4109340" cy="27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10545" y="5393710"/>
            <a:ext cx="3794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Все фото, использованы с разрешения родителей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д.с 31\зима\в группе\DSCN24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820" y="836712"/>
            <a:ext cx="3599588" cy="27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д.с 31\зима\в группе\DSCN24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4794"/>
          <a:stretch/>
        </p:blipFill>
        <p:spPr bwMode="auto">
          <a:xfrm>
            <a:off x="323528" y="1196752"/>
            <a:ext cx="4068418" cy="46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:\д.с 31\зима\в группе\DSCN23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002" y="3716712"/>
            <a:ext cx="3599590" cy="27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92696"/>
            <a:ext cx="849694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Проект  «Мой любимый город</a:t>
            </a:r>
            <a:r>
              <a:rPr lang="ru-RU" sz="2400" b="1" dirty="0" smtClean="0">
                <a:solidFill>
                  <a:srgbClr val="002060"/>
                </a:solidFill>
              </a:rPr>
              <a:t>»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Цель:</a:t>
            </a:r>
            <a:r>
              <a:rPr lang="ru-RU" sz="2000" dirty="0" smtClean="0">
                <a:solidFill>
                  <a:srgbClr val="002060"/>
                </a:solidFill>
              </a:rPr>
              <a:t> воспитание основ гражданственности, интереса, любви и уважения к своей малой Родине – городу </a:t>
            </a:r>
            <a:r>
              <a:rPr lang="ru-RU" sz="2000" dirty="0" err="1" smtClean="0">
                <a:solidFill>
                  <a:srgbClr val="002060"/>
                </a:solidFill>
              </a:rPr>
              <a:t>Зеленогорску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Задачи: </a:t>
            </a:r>
            <a:endParaRPr lang="ru-RU" sz="2000" dirty="0" smtClean="0">
              <a:solidFill>
                <a:srgbClr val="002060"/>
              </a:solidFill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Познакомить </a:t>
            </a:r>
            <a:r>
              <a:rPr lang="ru-RU" sz="2000" dirty="0">
                <a:solidFill>
                  <a:srgbClr val="002060"/>
                </a:solidFill>
              </a:rPr>
              <a:t>с историей возникновения города Зеленогорска, видами старого и современного города, достопримечательностями, памятниками архитектуры.</a:t>
            </a:r>
          </a:p>
          <a:p>
            <a:pPr lvl="0" algn="just">
              <a:buFont typeface="Wingdings" pitchFamily="2" charset="2"/>
              <a:buChar char="ü"/>
            </a:pP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Познакомить </a:t>
            </a:r>
            <a:r>
              <a:rPr lang="ru-RU" sz="2000" dirty="0">
                <a:solidFill>
                  <a:srgbClr val="002060"/>
                </a:solidFill>
              </a:rPr>
              <a:t>с символами города: флаг, герб.</a:t>
            </a:r>
          </a:p>
          <a:p>
            <a:pPr lvl="0" algn="just">
              <a:buFont typeface="Wingdings" pitchFamily="2" charset="2"/>
              <a:buChar char="ü"/>
            </a:pP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Формировать </a:t>
            </a:r>
            <a:r>
              <a:rPr lang="ru-RU" sz="2000" dirty="0">
                <a:solidFill>
                  <a:srgbClr val="002060"/>
                </a:solidFill>
              </a:rPr>
              <a:t>интерес каждого дошкольника к истории своего города, края, страны; основы экологической культуры; гуманного отношения ко всему живому; умение видеть историю вокруг себя.</a:t>
            </a:r>
          </a:p>
          <a:p>
            <a:pPr lvl="0" algn="just">
              <a:buFont typeface="Wingdings" pitchFamily="2" charset="2"/>
              <a:buChar char="ü"/>
            </a:pP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Развивать </a:t>
            </a:r>
            <a:r>
              <a:rPr lang="ru-RU" sz="2000" dirty="0">
                <a:solidFill>
                  <a:srgbClr val="002060"/>
                </a:solidFill>
              </a:rPr>
              <a:t>бережное отношение к городу, его достопримечательностям, культурным ценностям, природе;</a:t>
            </a:r>
          </a:p>
          <a:p>
            <a:pPr lvl="0" algn="just">
              <a:buFont typeface="Wingdings" pitchFamily="2" charset="2"/>
              <a:buChar char="ü"/>
            </a:pP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Развивать </a:t>
            </a:r>
            <a:r>
              <a:rPr lang="ru-RU" sz="2000" dirty="0">
                <a:solidFill>
                  <a:srgbClr val="002060"/>
                </a:solidFill>
              </a:rPr>
              <a:t>связную речь детей; обогащать и активизировать словарь детей, учить свободно мыслить, фантазировать;</a:t>
            </a:r>
          </a:p>
          <a:p>
            <a:pPr lvl="0" algn="just">
              <a:buFont typeface="Wingdings" pitchFamily="2" charset="2"/>
              <a:buChar char="ü"/>
            </a:pP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Помочь </a:t>
            </a:r>
            <a:r>
              <a:rPr lang="ru-RU" sz="2000" dirty="0">
                <a:solidFill>
                  <a:srgbClr val="002060"/>
                </a:solidFill>
              </a:rPr>
              <a:t>родителям сохранить и развить любознательность детей в процессе совместных мероприятий: родители – дети – детский </a:t>
            </a:r>
            <a:r>
              <a:rPr lang="ru-RU" sz="2000" dirty="0" smtClean="0">
                <a:solidFill>
                  <a:srgbClr val="002060"/>
                </a:solidFill>
              </a:rPr>
              <a:t>сад</a:t>
            </a:r>
            <a:r>
              <a:rPr lang="ru-RU" sz="2000" dirty="0" smtClean="0">
                <a:solidFill>
                  <a:srgbClr val="002060"/>
                </a:solidFill>
              </a:rPr>
              <a:t>;</a:t>
            </a:r>
            <a:endParaRPr lang="ru-RU" sz="2000" dirty="0" smtClean="0">
              <a:solidFill>
                <a:srgbClr val="002060"/>
              </a:solidFill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Познакомить с природой Красноярского края и животными, обитающими в  нашем регионе.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92696"/>
            <a:ext cx="518457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Принципы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 Принцип историзма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 Принцип </a:t>
            </a:r>
            <a:r>
              <a:rPr lang="ru-RU" sz="2800" b="1" dirty="0" err="1" smtClean="0">
                <a:solidFill>
                  <a:srgbClr val="002060"/>
                </a:solidFill>
              </a:rPr>
              <a:t>гуманизаци</a:t>
            </a:r>
            <a:r>
              <a:rPr lang="ru-RU" sz="2800" b="1" dirty="0" err="1">
                <a:solidFill>
                  <a:srgbClr val="002060"/>
                </a:solidFill>
              </a:rPr>
              <a:t>и</a:t>
            </a:r>
            <a:endParaRPr lang="ru-RU" sz="2800" b="1" dirty="0" smtClean="0">
              <a:solidFill>
                <a:srgbClr val="002060"/>
              </a:solidFill>
            </a:endParaRPr>
          </a:p>
        </p:txBody>
      </p:sp>
      <p:pic>
        <p:nvPicPr>
          <p:cNvPr id="2051" name="Picture 3" descr="H:\д.с 31\масленица\выпускной детский сад 19\DSCN09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44" y="980728"/>
            <a:ext cx="2700000" cy="3599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:\д.с 31\музей\DSCN059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10" t="12255" r="251" b="12312"/>
          <a:stretch/>
        </p:blipFill>
        <p:spPr bwMode="auto">
          <a:xfrm>
            <a:off x="323528" y="2205480"/>
            <a:ext cx="5297595" cy="30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9952" y="5279722"/>
            <a:ext cx="48965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Принцип дифференциации 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 Принцип </a:t>
            </a:r>
            <a:r>
              <a:rPr lang="ru-RU" sz="2800" b="1" dirty="0" err="1">
                <a:solidFill>
                  <a:srgbClr val="002060"/>
                </a:solidFill>
              </a:rPr>
              <a:t>интегративности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51520" y="733247"/>
            <a:ext cx="871296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Содержание и технологии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ознакомления: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Информационные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Сбор тематической информации.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Адаптация материала к уровню развития детей дошкольного возраста.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Технологические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Разработка и написание конспектов.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Подбор дидактических игр и сюжетно-ролевых игр по тематике.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Организационные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Создание предметно-развивающей среды.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Сбор наглядных средств.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Практические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Работа с детьми.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Работа с родителями.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Работа по распространению и обмену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опытом.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2376264" cy="836712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Формы </a:t>
            </a:r>
            <a:r>
              <a:rPr lang="ru-RU" sz="2400" b="1" dirty="0" smtClean="0">
                <a:solidFill>
                  <a:schemeClr val="tx2"/>
                </a:solidFill>
              </a:rPr>
              <a:t>работы</a:t>
            </a:r>
            <a:r>
              <a:rPr lang="ru-RU" sz="2400" b="1" dirty="0" smtClean="0">
                <a:solidFill>
                  <a:schemeClr val="tx2"/>
                </a:solidFill>
              </a:rPr>
              <a:t>: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92696"/>
            <a:ext cx="8568952" cy="5904656"/>
          </a:xfrm>
        </p:spPr>
        <p:txBody>
          <a:bodyPr/>
          <a:lstStyle/>
          <a:p>
            <a:pPr marL="457200" indent="-457200" algn="just"/>
            <a:r>
              <a:rPr lang="ru-RU" sz="2400" dirty="0" smtClean="0">
                <a:solidFill>
                  <a:schemeClr val="tx2"/>
                </a:solidFill>
              </a:rPr>
              <a:t>1.Чтение книг о </a:t>
            </a:r>
            <a:r>
              <a:rPr lang="ru-RU" sz="2400" dirty="0" err="1" smtClean="0">
                <a:solidFill>
                  <a:schemeClr val="tx2"/>
                </a:solidFill>
              </a:rPr>
              <a:t>Зеленогорске</a:t>
            </a:r>
            <a:r>
              <a:rPr lang="ru-RU" sz="2400" dirty="0" smtClean="0">
                <a:solidFill>
                  <a:schemeClr val="tx2"/>
                </a:solidFill>
              </a:rPr>
              <a:t>, городах Красноярского края.</a:t>
            </a:r>
            <a:endParaRPr lang="ru-RU" sz="2400" dirty="0" smtClean="0">
              <a:solidFill>
                <a:schemeClr val="tx2"/>
              </a:solidFill>
            </a:endParaRPr>
          </a:p>
          <a:p>
            <a:pPr marL="457200" indent="-457200" algn="just"/>
            <a:r>
              <a:rPr lang="ru-RU" sz="2400" dirty="0" smtClean="0">
                <a:solidFill>
                  <a:schemeClr val="tx2"/>
                </a:solidFill>
              </a:rPr>
              <a:t>2. Проведение викторины  для детей; смотр-конкурс  чтецов.</a:t>
            </a:r>
          </a:p>
          <a:p>
            <a:pPr algn="just"/>
            <a:r>
              <a:rPr lang="ru-RU" sz="2400" dirty="0" smtClean="0">
                <a:solidFill>
                  <a:schemeClr val="tx2"/>
                </a:solidFill>
              </a:rPr>
              <a:t>3. Знакомство детей  с  растениями и животными «Красной   книги».</a:t>
            </a:r>
          </a:p>
          <a:p>
            <a:pPr algn="just"/>
            <a:r>
              <a:rPr lang="ru-RU" sz="2400" dirty="0" smtClean="0">
                <a:solidFill>
                  <a:schemeClr val="tx2"/>
                </a:solidFill>
              </a:rPr>
              <a:t> 4. Проведение экспериментов и наблюдений.</a:t>
            </a:r>
          </a:p>
          <a:p>
            <a:pPr algn="just"/>
            <a:r>
              <a:rPr lang="ru-RU" sz="2400" dirty="0" smtClean="0">
                <a:solidFill>
                  <a:schemeClr val="tx2"/>
                </a:solidFill>
              </a:rPr>
              <a:t> 5. Проведение дидактических игр.</a:t>
            </a:r>
          </a:p>
          <a:p>
            <a:pPr algn="just"/>
            <a:r>
              <a:rPr lang="ru-RU" sz="2400" dirty="0" smtClean="0">
                <a:solidFill>
                  <a:schemeClr val="tx2"/>
                </a:solidFill>
              </a:rPr>
              <a:t> 6. Сюжетно-ролевые игры.</a:t>
            </a:r>
          </a:p>
          <a:p>
            <a:pPr algn="just"/>
            <a:r>
              <a:rPr lang="ru-RU" sz="2400" dirty="0" smtClean="0">
                <a:solidFill>
                  <a:schemeClr val="tx2"/>
                </a:solidFill>
              </a:rPr>
              <a:t> 7. Участие с детьми в народных праздниках.</a:t>
            </a:r>
          </a:p>
          <a:p>
            <a:pPr algn="just"/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8. Проведение экскурсии по городу </a:t>
            </a:r>
            <a:r>
              <a:rPr lang="ru-RU" sz="2400" dirty="0" err="1" smtClean="0">
                <a:solidFill>
                  <a:schemeClr val="tx2"/>
                </a:solidFill>
              </a:rPr>
              <a:t>Зеленогорску</a:t>
            </a:r>
            <a:r>
              <a:rPr lang="ru-RU" sz="2400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9. Посещение музея истории нашего города </a:t>
            </a:r>
            <a:r>
              <a:rPr lang="ru-RU" sz="2400" dirty="0" err="1" smtClean="0">
                <a:solidFill>
                  <a:schemeClr val="tx2"/>
                </a:solidFill>
              </a:rPr>
              <a:t>Зеленогорска</a:t>
            </a:r>
            <a:r>
              <a:rPr lang="ru-RU" sz="2400" dirty="0" smtClean="0">
                <a:solidFill>
                  <a:schemeClr val="tx2"/>
                </a:solidFill>
              </a:rPr>
              <a:t>, музея Боевой славы; библиотеки имени Маяковского.</a:t>
            </a:r>
          </a:p>
          <a:p>
            <a:pPr algn="just"/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10. Занимательная деятельность познавательного характера.</a:t>
            </a:r>
          </a:p>
          <a:p>
            <a:pPr algn="just"/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11. Продуктивная деятельность детей.</a:t>
            </a:r>
          </a:p>
          <a:p>
            <a:pPr algn="just"/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12. Фотовыставки.</a:t>
            </a:r>
          </a:p>
          <a:p>
            <a:pPr algn="just"/>
            <a:endParaRPr lang="ru-RU" sz="2400" dirty="0" smtClean="0">
              <a:solidFill>
                <a:schemeClr val="tx2"/>
              </a:solidFill>
            </a:endParaRPr>
          </a:p>
          <a:p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д.с 31\зима\в группе\P103017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83" b="7314"/>
          <a:stretch/>
        </p:blipFill>
        <p:spPr bwMode="auto">
          <a:xfrm>
            <a:off x="250863" y="836712"/>
            <a:ext cx="3430337" cy="27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д.с 31\зима\спортивный участок\P10303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03679"/>
            <a:ext cx="3600000" cy="27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:\д.с 31\зима\колядки\P10300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17032"/>
            <a:ext cx="3600000" cy="27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:\д.с 31\зима\колядки\P103006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140" t="26844" r="-183" b="6450"/>
          <a:stretch/>
        </p:blipFill>
        <p:spPr bwMode="auto">
          <a:xfrm>
            <a:off x="250864" y="4045316"/>
            <a:ext cx="3473314" cy="241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:\д.с 31\зима\праздник в дс 23\DSCN183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12" t="24638" r="8273" b="13389"/>
          <a:stretch/>
        </p:blipFill>
        <p:spPr bwMode="auto">
          <a:xfrm>
            <a:off x="2771800" y="2570739"/>
            <a:ext cx="3430337" cy="19319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31" y="988184"/>
            <a:ext cx="1183074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844" y="4869160"/>
            <a:ext cx="1575048" cy="105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79512" y="1196171"/>
            <a:ext cx="878497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«Самое главное в нашем деле – чтобы в юном сердце жила святыня. Чтобы отечество, его счастье и могущество, его величие и слава – чтобы все это стало безмерно дорого, незыблемо и непоколебимо, как образ матери и родного отца, как вечное сияние звезд, как прекрасный мир, открывающийся перед глазами человека. Патриотические убеждения, патриотические порывы юной души – вот в чем высокая цель воспитания».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/>
              <a:t>                                                                                                                           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</a:rPr>
              <a:t>                                                     В. А. Сухомлинский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780928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456</Words>
  <Application>Microsoft Office PowerPoint</Application>
  <PresentationFormat>Экран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Тема10</vt:lpstr>
      <vt:lpstr>Слайд 1</vt:lpstr>
      <vt:lpstr>Слайд 2</vt:lpstr>
      <vt:lpstr>Слайд 3</vt:lpstr>
      <vt:lpstr>Слайд 4</vt:lpstr>
      <vt:lpstr>Слайд 5</vt:lpstr>
      <vt:lpstr>Формы работы: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Свирина</dc:creator>
  <cp:lastModifiedBy>user</cp:lastModifiedBy>
  <cp:revision>21</cp:revision>
  <dcterms:created xsi:type="dcterms:W3CDTF">2014-11-23T08:22:39Z</dcterms:created>
  <dcterms:modified xsi:type="dcterms:W3CDTF">2014-12-01T04:50:49Z</dcterms:modified>
</cp:coreProperties>
</file>